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17" r:id="rId5"/>
    <p:sldId id="307" r:id="rId6"/>
    <p:sldId id="308" r:id="rId7"/>
    <p:sldId id="309" r:id="rId8"/>
    <p:sldId id="320" r:id="rId9"/>
    <p:sldId id="263" r:id="rId10"/>
    <p:sldId id="310" r:id="rId11"/>
    <p:sldId id="311" r:id="rId12"/>
    <p:sldId id="312" r:id="rId13"/>
    <p:sldId id="319" r:id="rId14"/>
    <p:sldId id="314" r:id="rId15"/>
    <p:sldId id="318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95747E12-40E8-E117-D101-F6B9336F438A}" name="Analia Bertoni" initials="AB" userId="S::analia@villacomunitaria.org::968a5b25-20b9-4f3f-abb5-53640c1ade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405" autoAdjust="0"/>
  </p:normalViewPr>
  <p:slideViewPr>
    <p:cSldViewPr snapToGrid="0">
      <p:cViewPr>
        <p:scale>
          <a:sx n="50" d="100"/>
          <a:sy n="50" d="100"/>
        </p:scale>
        <p:origin x="110" y="950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2/24/2025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62E83-8113-236F-1DBB-C1D0920D9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F46674-D754-E4EC-8812-E5186A83C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38B03F-8023-1542-E47D-6A21B90A1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B48D3-5924-7FAB-5252-FCB0FE31A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9619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9986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8DD90-DF89-817B-37FE-9E1F0FB52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A08EC1-11EF-0EF7-1533-999A09C51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75E234-E091-68CE-2C60-1787049DC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72BEE-301A-7982-2723-C6AFBF809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2072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7E8CB-A906-4F07-A880-83FDCE990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6118F2-F028-9996-F5D2-9DA1B4DED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B61216-C0F5-6270-00A2-94EB655BA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18532-C800-48FE-BE05-568E569DC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492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49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3442160" cy="3556000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7250" y="3373944"/>
            <a:ext cx="3324750" cy="3512002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9750490" y="3719006"/>
            <a:ext cx="1558269" cy="490611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-1"/>
            <a:ext cx="3007279" cy="217939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9" grpId="0" animBg="1"/>
      <p:bldP spid="7" grpId="0" animBg="1"/>
      <p:bldP spid="23" grpId="0" animBg="1"/>
      <p:bldP spid="23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cycwa.org/tea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3680" y="2339305"/>
            <a:ext cx="6644642" cy="1452880"/>
          </a:xfrm>
        </p:spPr>
        <p:txBody>
          <a:bodyPr anchor="ctr"/>
          <a:lstStyle/>
          <a:p>
            <a:r>
              <a:rPr lang="es-ES" dirty="0"/>
              <a:t>Plan de Seguridad: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CD6D5-CF20-1B7E-71B6-8A680BDE3AB1}"/>
              </a:ext>
            </a:extLst>
          </p:cNvPr>
          <p:cNvSpPr txBox="1"/>
          <p:nvPr/>
        </p:nvSpPr>
        <p:spPr>
          <a:xfrm>
            <a:off x="2939935" y="3467680"/>
            <a:ext cx="65735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400" b="0" i="1" dirty="0">
                <a:effectLst/>
              </a:rPr>
              <a:t>Protegiendo</a:t>
            </a:r>
            <a:r>
              <a:rPr lang="es-ES" sz="2400" b="0" i="1" dirty="0">
                <a:solidFill>
                  <a:srgbClr val="FF0000"/>
                </a:solidFill>
                <a:effectLst/>
              </a:rPr>
              <a:t> </a:t>
            </a:r>
            <a:r>
              <a:rPr lang="es-ES" sz="2400" b="0" i="1" dirty="0">
                <a:effectLst/>
              </a:rPr>
              <a:t>a nuestras familias y comunidad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04912-3DEB-8092-016D-60F8682AE9F9}"/>
              </a:ext>
            </a:extLst>
          </p:cNvPr>
          <p:cNvSpPr txBox="1"/>
          <p:nvPr/>
        </p:nvSpPr>
        <p:spPr>
          <a:xfrm>
            <a:off x="5085789" y="4060390"/>
            <a:ext cx="202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p</a:t>
            </a:r>
            <a:r>
              <a:rPr lang="es-ES" b="0" i="1" dirty="0">
                <a:effectLst/>
              </a:rPr>
              <a:t>resentado por</a:t>
            </a:r>
            <a:endParaRPr lang="en-US" dirty="0"/>
          </a:p>
        </p:txBody>
      </p: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C1A4F63-8892-F669-E6F9-7E41273E4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682" y="3717370"/>
            <a:ext cx="2560636" cy="33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6A802-AC4F-8636-95F5-B5D028E25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2A9169-3FA0-0E90-1C0F-732E4858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9400"/>
            <a:ext cx="7534656" cy="914400"/>
          </a:xfrm>
        </p:spPr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hacemos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BC680-9DC1-527D-DD48-6E3E62BDA2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599" y="1378711"/>
            <a:ext cx="5650992" cy="50220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ES" sz="2400" dirty="0">
                <a:ea typeface="Open Sans"/>
                <a:cs typeface="Open Sans"/>
              </a:rPr>
              <a:t>Imprima 3 copias: </a:t>
            </a:r>
          </a:p>
          <a:p>
            <a:pPr marL="6858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400" dirty="0">
                <a:ea typeface="Open Sans"/>
                <a:cs typeface="Open Sans"/>
              </a:rPr>
              <a:t>para el niño/a – llevar en su mochila de la escuela, </a:t>
            </a:r>
          </a:p>
          <a:p>
            <a:pPr marL="6858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400" dirty="0">
                <a:ea typeface="Open Sans"/>
                <a:cs typeface="Open Sans"/>
              </a:rPr>
              <a:t>para usted, </a:t>
            </a:r>
          </a:p>
          <a:p>
            <a:pPr marL="6858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400" dirty="0">
                <a:ea typeface="Open Sans"/>
                <a:cs typeface="Open Sans"/>
              </a:rPr>
              <a:t>y para el apoderado.</a:t>
            </a:r>
          </a:p>
          <a:p>
            <a:pPr lvl="1" indent="0">
              <a:lnSpc>
                <a:spcPct val="170000"/>
              </a:lnSpc>
              <a:buNone/>
            </a:pPr>
            <a:r>
              <a:rPr lang="es-ES" sz="2400" b="0" i="0" dirty="0">
                <a:effectLst/>
                <a:ea typeface="Open Sans"/>
                <a:cs typeface="Open Sans"/>
              </a:rPr>
              <a:t>Opcional:</a:t>
            </a:r>
            <a:br>
              <a:rPr lang="es-ES" sz="2400" dirty="0">
                <a:ea typeface="Open Sans"/>
                <a:cs typeface="Open Sans"/>
              </a:rPr>
            </a:br>
            <a:r>
              <a:rPr lang="es-ES" sz="2400" dirty="0"/>
              <a:t>Crear copias electrónicas, puede guardarlas en su ordenador, </a:t>
            </a:r>
            <a:br>
              <a:rPr lang="es-ES" sz="2400" dirty="0"/>
            </a:br>
            <a:r>
              <a:rPr lang="es-ES" sz="2400" i="1" dirty="0"/>
              <a:t>pero no en su teléfono móvil</a:t>
            </a:r>
            <a:endParaRPr lang="es-ES" sz="2400" i="1" dirty="0">
              <a:ea typeface="Open Sans"/>
              <a:cs typeface="Open Sans"/>
            </a:endParaRPr>
          </a:p>
          <a:p>
            <a:pPr lvl="1" indent="0">
              <a:lnSpc>
                <a:spcPct val="170000"/>
              </a:lnSpc>
              <a:buNone/>
            </a:pPr>
            <a:endParaRPr lang="es-ES" sz="2400" b="0" i="0" dirty="0">
              <a:effectLst/>
              <a:ea typeface="Open Sans"/>
              <a:cs typeface="Open Sans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41BEC9B-2041-051E-18CD-BB28AB3077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130" r="8130"/>
          <a:stretch/>
        </p:blipFill>
        <p:spPr>
          <a:xfrm>
            <a:off x="7623125" y="-20757"/>
            <a:ext cx="4589511" cy="6555026"/>
          </a:xfrm>
        </p:spPr>
      </p:pic>
    </p:spTree>
    <p:extLst>
      <p:ext uri="{BB962C8B-B14F-4D97-AF65-F5344CB8AC3E}">
        <p14:creationId xmlns:p14="http://schemas.microsoft.com/office/powerpoint/2010/main" val="3591543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33A77B-664F-FFD3-D61A-0D344C26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/>
          <a:lstStyle/>
          <a:p>
            <a:r>
              <a:rPr lang="en-US" b="0" i="1" dirty="0" err="1">
                <a:effectLst/>
              </a:rPr>
              <a:t>Recomendaciones</a:t>
            </a:r>
            <a:r>
              <a:rPr lang="en-US" b="0" i="1" dirty="0">
                <a:effectLst/>
              </a:rPr>
              <a:t> </a:t>
            </a:r>
            <a:r>
              <a:rPr lang="en-US" b="0" i="1" dirty="0" err="1">
                <a:effectLst/>
              </a:rPr>
              <a:t>Importantes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0F3C-5228-C9FB-1212-1D4894C80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8" y="2039111"/>
            <a:ext cx="9494521" cy="3840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70000"/>
              </a:lnSpc>
            </a:pPr>
            <a:r>
              <a:rPr lang="en-US" sz="2400" b="0" i="0" dirty="0" err="1">
                <a:effectLst/>
              </a:rPr>
              <a:t>Memorice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números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telefónicos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importantes</a:t>
            </a:r>
            <a:endParaRPr lang="en-US" sz="2400" dirty="0"/>
          </a:p>
          <a:p>
            <a:pPr>
              <a:lnSpc>
                <a:spcPct val="170000"/>
              </a:lnSpc>
            </a:pPr>
            <a:r>
              <a:rPr lang="es-ES" sz="2400" b="0" i="0" dirty="0">
                <a:effectLst/>
              </a:rPr>
              <a:t>Notifique a la escuela de su niño/a que tiene otra persona que agregar a la lista de quién puede recoger a su hijo/a</a:t>
            </a:r>
            <a:r>
              <a:rPr lang="es-ES" sz="2400" dirty="0"/>
              <a:t> – (OFICINA DE ASISTENCIA de la escuela o hable con la maestra)</a:t>
            </a:r>
          </a:p>
          <a:p>
            <a:pPr>
              <a:lnSpc>
                <a:spcPct val="170000"/>
              </a:lnSpc>
            </a:pPr>
            <a:endParaRPr lang="es-ES" sz="2400" b="0" i="0" dirty="0">
              <a:effectLst/>
              <a:ea typeface="Open Sans"/>
              <a:cs typeface="Open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9500A-4B75-29F9-CE37-C3E13D6A5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47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2FF92-827E-D009-7D02-AC4E968BD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F2CC806-D4D6-1248-B473-E11FA707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84295"/>
            <a:ext cx="9641711" cy="555584"/>
          </a:xfrm>
        </p:spPr>
        <p:txBody>
          <a:bodyPr/>
          <a:lstStyle/>
          <a:p>
            <a:r>
              <a:rPr lang="en-US" b="0" i="1" dirty="0" err="1">
                <a:effectLst/>
              </a:rPr>
              <a:t>Recursos</a:t>
            </a:r>
            <a:r>
              <a:rPr lang="en-US" b="0" i="1" dirty="0">
                <a:effectLst/>
              </a:rPr>
              <a:t> </a:t>
            </a:r>
            <a:r>
              <a:rPr lang="en-US" b="0" i="1" dirty="0" err="1">
                <a:effectLst/>
              </a:rPr>
              <a:t>Disponibles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5BD0BE-A524-69C6-A03C-BBDF3F8077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849757"/>
            <a:ext cx="9641711" cy="326836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ES" sz="2400" dirty="0"/>
              <a:t>El plan está disponible gratuitamente en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ES" sz="2400" dirty="0">
                <a:hlinkClick r:id="rId3"/>
              </a:rPr>
              <a:t>https://lcycwa.org/team</a:t>
            </a:r>
            <a:endParaRPr lang="es-ES" sz="2400" dirty="0"/>
          </a:p>
          <a:p>
            <a:pPr marL="0" indent="0">
              <a:lnSpc>
                <a:spcPct val="170000"/>
              </a:lnSpc>
              <a:buNone/>
            </a:pPr>
            <a:r>
              <a:rPr lang="es-ES" sz="2400" dirty="0"/>
              <a:t>	</a:t>
            </a:r>
            <a:r>
              <a:rPr lang="es-ES" sz="2400" i="1" dirty="0"/>
              <a:t>Incluye versiones en español e inglés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ES" sz="2400" dirty="0"/>
              <a:t>Puede llamar a nuestra oficina para solicitar ayuda. </a:t>
            </a:r>
          </a:p>
          <a:p>
            <a:pPr marL="0" indent="0">
              <a:lnSpc>
                <a:spcPct val="170000"/>
              </a:lnSpc>
              <a:buNone/>
            </a:pPr>
            <a:endParaRPr lang="es-ES" sz="2400" b="0" i="0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B2A1C-64D6-C976-43E0-C55F453E8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>
                <a:latin typeface="+mn-lt"/>
              </a:rPr>
              <a:pPr/>
              <a:t>12</a:t>
            </a:fld>
            <a:endParaRPr lang="en-US" dirty="0">
              <a:latin typeface="+mn-lt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C4284DE-5B82-9783-E152-FF720887C0EF}"/>
              </a:ext>
            </a:extLst>
          </p:cNvPr>
          <p:cNvSpPr txBox="1">
            <a:spLocks/>
          </p:cNvSpPr>
          <p:nvPr/>
        </p:nvSpPr>
        <p:spPr>
          <a:xfrm>
            <a:off x="914400" y="4007938"/>
            <a:ext cx="9641711" cy="1348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endParaRPr lang="es-ES" sz="2400" b="0" i="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419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14400"/>
            <a:ext cx="5641848" cy="5029200"/>
          </a:xfrm>
        </p:spPr>
        <p:txBody>
          <a:bodyPr/>
          <a:lstStyle/>
          <a:p>
            <a:r>
              <a:rPr lang="en-US" b="0" i="0" dirty="0">
                <a:effectLst/>
              </a:rPr>
              <a:t> </a:t>
            </a:r>
            <a:r>
              <a:rPr lang="en-US" b="0" i="1" dirty="0">
                <a:effectLst/>
              </a:rPr>
              <a:t>¡</a:t>
            </a:r>
            <a:r>
              <a:rPr lang="en-US" b="0" i="1" dirty="0" err="1">
                <a:effectLst/>
              </a:rPr>
              <a:t>Actúe</a:t>
            </a:r>
            <a:r>
              <a:rPr lang="en-US" b="0" i="1" dirty="0">
                <a:effectLst/>
              </a:rPr>
              <a:t> </a:t>
            </a:r>
            <a:r>
              <a:rPr lang="en-US" b="0" i="1" dirty="0" err="1">
                <a:effectLst/>
              </a:rPr>
              <a:t>Ahora</a:t>
            </a:r>
            <a:r>
              <a:rPr lang="en-US" b="0" i="1" dirty="0">
                <a:effectLst/>
              </a:rPr>
              <a:t>!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6DCC38C-603B-CCD0-2914-0BBCD4F4F7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1048624"/>
            <a:ext cx="3867912" cy="4288920"/>
          </a:xfrm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s-ES" dirty="0" err="1"/>
              <a:t>ProtEJA</a:t>
            </a:r>
            <a:r>
              <a:rPr lang="es-ES" b="0" i="0" dirty="0">
                <a:effectLst/>
              </a:rPr>
              <a:t> a su familia.</a:t>
            </a:r>
            <a:br>
              <a:rPr lang="es-ES" b="0" i="0" dirty="0">
                <a:effectLst/>
              </a:rPr>
            </a:br>
            <a:br>
              <a:rPr lang="es-ES" b="0" i="0" dirty="0">
                <a:effectLst/>
              </a:rPr>
            </a:br>
            <a:r>
              <a:rPr lang="es-ES" b="0" i="0" dirty="0">
                <a:effectLst/>
              </a:rPr>
              <a:t>Comparta esta información con otros miembros de la comunidad</a:t>
            </a:r>
          </a:p>
          <a:p>
            <a:pPr>
              <a:lnSpc>
                <a:spcPct val="120000"/>
              </a:lnSpc>
            </a:pPr>
            <a:endParaRPr lang="es-ES" dirty="0"/>
          </a:p>
        </p:txBody>
      </p: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3807A90-2CBC-2300-996E-C06982E7B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494" y="3432544"/>
            <a:ext cx="2560636" cy="33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713" y="2650603"/>
            <a:ext cx="5641975" cy="1556794"/>
          </a:xfrm>
        </p:spPr>
        <p:txBody>
          <a:bodyPr/>
          <a:lstStyle/>
          <a:p>
            <a:r>
              <a:rPr lang="es-ES" b="0" i="1" dirty="0">
                <a:effectLst/>
              </a:rPr>
              <a:t>¿Qué es el Plan </a:t>
            </a:r>
            <a:br>
              <a:rPr lang="es-ES" b="0" i="1" dirty="0">
                <a:effectLst/>
              </a:rPr>
            </a:br>
            <a:r>
              <a:rPr lang="es-ES" b="0" i="1" dirty="0">
                <a:effectLst/>
              </a:rPr>
              <a:t>de Seguridad?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B638F88E-FAAD-7BE8-F8A2-EB87C5B65F58}"/>
              </a:ext>
            </a:extLst>
          </p:cNvPr>
          <p:cNvSpPr txBox="1">
            <a:spLocks/>
          </p:cNvSpPr>
          <p:nvPr/>
        </p:nvSpPr>
        <p:spPr>
          <a:xfrm>
            <a:off x="6613525" y="194662"/>
            <a:ext cx="4576762" cy="32343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ES" sz="2400" b="0" i="1" dirty="0">
                <a:effectLst/>
              </a:rPr>
              <a:t>El Plan de Seguridad </a:t>
            </a:r>
            <a:r>
              <a:rPr lang="es-ES" sz="2400" b="0" i="0" dirty="0">
                <a:effectLst/>
              </a:rPr>
              <a:t>es un </a:t>
            </a:r>
            <a:r>
              <a:rPr lang="es-ES" sz="2400" dirty="0"/>
              <a:t>documento</a:t>
            </a:r>
            <a:r>
              <a:rPr lang="es-ES" sz="2400" b="0" i="0" dirty="0">
                <a:effectLst/>
              </a:rPr>
              <a:t> para </a:t>
            </a:r>
            <a:r>
              <a:rPr lang="es-ES" sz="2400" b="1" i="0" dirty="0">
                <a:solidFill>
                  <a:schemeClr val="accent3"/>
                </a:solidFill>
                <a:effectLst/>
              </a:rPr>
              <a:t>proteger a los niños</a:t>
            </a:r>
            <a:r>
              <a:rPr lang="es-ES" sz="2400" b="0" i="0" dirty="0">
                <a:solidFill>
                  <a:schemeClr val="accent3"/>
                </a:solidFill>
                <a:effectLst/>
              </a:rPr>
              <a:t> </a:t>
            </a:r>
            <a:r>
              <a:rPr lang="es-ES" sz="2400" b="0" i="0" dirty="0">
                <a:effectLst/>
              </a:rPr>
              <a:t>en caso de que </a:t>
            </a:r>
            <a:r>
              <a:rPr lang="es-ES" sz="2400" dirty="0"/>
              <a:t>los</a:t>
            </a:r>
            <a:r>
              <a:rPr lang="es-ES" sz="2400" b="0" i="0" dirty="0">
                <a:effectLst/>
              </a:rPr>
              <a:t> padres sean detenidos </a:t>
            </a:r>
            <a:br>
              <a:rPr lang="es-ES" sz="2400" b="0" i="0" dirty="0">
                <a:effectLst/>
              </a:rPr>
            </a:br>
            <a:r>
              <a:rPr lang="es-ES" sz="2400" b="0" i="0" dirty="0">
                <a:effectLst/>
              </a:rPr>
              <a:t>o deportados.</a:t>
            </a: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8A59D28E-310B-FF3E-6439-C203F962DAC3}"/>
              </a:ext>
            </a:extLst>
          </p:cNvPr>
          <p:cNvSpPr txBox="1">
            <a:spLocks/>
          </p:cNvSpPr>
          <p:nvPr/>
        </p:nvSpPr>
        <p:spPr>
          <a:xfrm>
            <a:off x="6628607" y="3429000"/>
            <a:ext cx="4576762" cy="2921924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ES" sz="2400" dirty="0"/>
              <a:t>Incluye </a:t>
            </a:r>
            <a:r>
              <a:rPr lang="es-ES" sz="2400" u="sng" dirty="0"/>
              <a:t>documentos clave y pasos</a:t>
            </a:r>
            <a:r>
              <a:rPr lang="es-ES" sz="2400" dirty="0"/>
              <a:t> para garantizar el bienestar de los menores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ES" sz="2400" dirty="0"/>
              <a:t>Facilita la reunión familiar</a:t>
            </a:r>
          </a:p>
        </p:txBody>
      </p:sp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6488113" cy="502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i="1" dirty="0"/>
              <a:t>¿Por qué necesitamos un Plan de Seguridad?</a:t>
            </a:r>
            <a:endParaRPr lang="en-US" i="1" dirty="0"/>
          </a:p>
        </p:txBody>
      </p:sp>
      <p:pic>
        <p:nvPicPr>
          <p:cNvPr id="8" name="Picture Placeholder 21">
            <a:extLst>
              <a:ext uri="{FF2B5EF4-FFF2-40B4-BE49-F238E27FC236}">
                <a16:creationId xmlns:a16="http://schemas.microsoft.com/office/drawing/2014/main" id="{FFD2BD9F-962D-9BA5-14BE-C9CD52FEF9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alphaModFix amt="9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70"/>
                    </a14:imgEffect>
                    <a14:imgEffect>
                      <a14:saturation sat="70000"/>
                    </a14:imgEffect>
                    <a14:imgEffect>
                      <a14:brightnessContrast bright="-8000" contrast="18000"/>
                    </a14:imgEffect>
                  </a14:imgLayer>
                </a14:imgProps>
              </a:ext>
            </a:extLst>
          </a:blip>
          <a:srcRect t="375" b="375"/>
          <a:stretch/>
        </p:blipFill>
        <p:spPr>
          <a:xfrm>
            <a:off x="7402513" y="0"/>
            <a:ext cx="4789487" cy="6586538"/>
          </a:xfrm>
        </p:spPr>
      </p:pic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84295"/>
            <a:ext cx="9641711" cy="555584"/>
          </a:xfrm>
        </p:spPr>
        <p:txBody>
          <a:bodyPr/>
          <a:lstStyle/>
          <a:p>
            <a:r>
              <a:rPr lang="es-ES" i="1" dirty="0"/>
              <a:t>El Plan</a:t>
            </a:r>
            <a:r>
              <a:rPr lang="es-ES" b="0" i="1" dirty="0">
                <a:effectLst/>
              </a:rPr>
              <a:t> de Seguridad sirve para: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FDA37B-399A-B9F0-7A7D-2A891EB7F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3252"/>
            <a:ext cx="9641711" cy="7441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ES" sz="2400" b="0" i="0" dirty="0">
                <a:effectLst/>
              </a:rPr>
              <a:t>Asegurar que los niños tengan un apoderado o </a:t>
            </a:r>
            <a:br>
              <a:rPr lang="es-ES" sz="2400" b="0" i="0" dirty="0">
                <a:effectLst/>
              </a:rPr>
            </a:br>
            <a:r>
              <a:rPr lang="es-ES" sz="2400" b="0" i="0" dirty="0">
                <a:effectLst/>
              </a:rPr>
              <a:t>cuidador </a:t>
            </a:r>
            <a:r>
              <a:rPr lang="es-ES" sz="2400" dirty="0"/>
              <a:t>designado</a:t>
            </a:r>
            <a:r>
              <a:rPr lang="es-ES" sz="2400" b="0" i="0" dirty="0">
                <a:effectLst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>
                <a:latin typeface="+mn-lt"/>
              </a:rPr>
              <a:pPr/>
              <a:t>4</a:t>
            </a:fld>
            <a:endParaRPr lang="en-US" dirty="0">
              <a:latin typeface="+mn-lt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E081C1C-BF78-E4E1-0E1B-402D1580CA79}"/>
              </a:ext>
            </a:extLst>
          </p:cNvPr>
          <p:cNvSpPr txBox="1">
            <a:spLocks/>
          </p:cNvSpPr>
          <p:nvPr/>
        </p:nvSpPr>
        <p:spPr>
          <a:xfrm>
            <a:off x="914400" y="3033557"/>
            <a:ext cx="9641711" cy="1157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ES" sz="2400" dirty="0"/>
              <a:t>Evitar que los niños/as lleguen al servicio CPS </a:t>
            </a:r>
            <a:br>
              <a:rPr lang="es-ES" sz="2400" dirty="0"/>
            </a:br>
            <a:r>
              <a:rPr lang="es-ES" sz="2400" dirty="0"/>
              <a:t>(Child </a:t>
            </a:r>
            <a:r>
              <a:rPr lang="es-ES" sz="2400" dirty="0" err="1"/>
              <a:t>Protective</a:t>
            </a:r>
            <a:r>
              <a:rPr lang="es-ES" sz="2400" dirty="0"/>
              <a:t> Services)</a:t>
            </a:r>
            <a:endParaRPr lang="es-ES" sz="2400" b="0" i="0" dirty="0">
              <a:effectLst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7F9D4C2-199B-A82D-ED10-EE38AB21F550}"/>
              </a:ext>
            </a:extLst>
          </p:cNvPr>
          <p:cNvSpPr txBox="1">
            <a:spLocks/>
          </p:cNvSpPr>
          <p:nvPr/>
        </p:nvSpPr>
        <p:spPr>
          <a:xfrm>
            <a:off x="914400" y="4191433"/>
            <a:ext cx="9641711" cy="733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ES" sz="2400" dirty="0"/>
              <a:t>Agilizar el reencuentro de los niños/as con sus padres</a:t>
            </a:r>
            <a:endParaRPr lang="es-ES" sz="2400" b="0" i="0" dirty="0">
              <a:effectLst/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3B32B48-C203-79D4-0568-B5CEFD2F6AA8}"/>
              </a:ext>
            </a:extLst>
          </p:cNvPr>
          <p:cNvSpPr txBox="1">
            <a:spLocks/>
          </p:cNvSpPr>
          <p:nvPr/>
        </p:nvSpPr>
        <p:spPr>
          <a:xfrm>
            <a:off x="914400" y="5052524"/>
            <a:ext cx="9641711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s-ES" sz="2400" dirty="0"/>
              <a:t>Agilizar los tramites tanto en EU como en el país de origen</a:t>
            </a:r>
          </a:p>
        </p:txBody>
      </p:sp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p"/>
      <p:bldP spid="7" grpId="0" build="p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EC1A7-41FB-8F31-5CEA-CEFFA4D87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E265323-DE40-7677-88A9-1346D675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84295"/>
            <a:ext cx="9641711" cy="555584"/>
          </a:xfrm>
        </p:spPr>
        <p:txBody>
          <a:bodyPr/>
          <a:lstStyle/>
          <a:p>
            <a:r>
              <a:rPr lang="es-ES" b="0" i="1" dirty="0">
                <a:effectLst/>
              </a:rPr>
              <a:t>Plan de Seguridad - Proceso: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2A969-B067-5518-47F5-653CCBFF7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>
                <a:latin typeface="+mn-lt"/>
              </a:rPr>
              <a:pPr/>
              <a:t>5</a:t>
            </a:fld>
            <a:endParaRPr lang="en-US" dirty="0">
              <a:latin typeface="+mn-lt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411EE11-F136-437E-BCF5-AD1E24B78A7B}"/>
              </a:ext>
            </a:extLst>
          </p:cNvPr>
          <p:cNvSpPr txBox="1">
            <a:spLocks/>
          </p:cNvSpPr>
          <p:nvPr/>
        </p:nvSpPr>
        <p:spPr>
          <a:xfrm>
            <a:off x="914400" y="1739879"/>
            <a:ext cx="9641711" cy="698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ES" sz="2400" b="0" i="0" dirty="0">
                <a:effectLst/>
              </a:rPr>
              <a:t>Reunir documentos importantes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D75D3F2-FDB5-6444-BC22-5EE978E552F1}"/>
              </a:ext>
            </a:extLst>
          </p:cNvPr>
          <p:cNvSpPr txBox="1">
            <a:spLocks/>
          </p:cNvSpPr>
          <p:nvPr/>
        </p:nvSpPr>
        <p:spPr>
          <a:xfrm>
            <a:off x="914400" y="2750850"/>
            <a:ext cx="9641711" cy="135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ES" sz="2400" b="0" i="0" dirty="0">
                <a:effectLst/>
              </a:rPr>
              <a:t>Designar a un apoderado o tercero para tomar decisiones en </a:t>
            </a:r>
            <a:br>
              <a:rPr lang="es-ES" sz="2400" b="0" i="0" dirty="0">
                <a:effectLst/>
              </a:rPr>
            </a:br>
            <a:r>
              <a:rPr lang="es-ES" sz="2400" b="0" i="0" dirty="0">
                <a:effectLst/>
              </a:rPr>
              <a:t>caso de emergencia.</a:t>
            </a:r>
          </a:p>
          <a:p>
            <a:pPr algn="l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ES" sz="2400" dirty="0"/>
              <a:t>Llenar la forma en ingles y hacerla firmar</a:t>
            </a:r>
            <a:endParaRPr lang="es-ES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5562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055" y="2701874"/>
            <a:ext cx="6492716" cy="1454251"/>
          </a:xfrm>
        </p:spPr>
        <p:txBody>
          <a:bodyPr anchor="b"/>
          <a:lstStyle/>
          <a:p>
            <a:r>
              <a:rPr lang="en-US" b="0" i="1" dirty="0" err="1">
                <a:effectLst/>
              </a:rPr>
              <a:t>Documentos</a:t>
            </a:r>
            <a:r>
              <a:rPr lang="en-US" b="0" i="1" dirty="0">
                <a:effectLst/>
              </a:rPr>
              <a:t> Clave del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51566"/>
            <a:ext cx="10360025" cy="578734"/>
          </a:xfrm>
        </p:spPr>
        <p:txBody>
          <a:bodyPr/>
          <a:lstStyle/>
          <a:p>
            <a:r>
              <a:rPr lang="en-US" b="0" i="1" dirty="0" err="1">
                <a:effectLst/>
              </a:rPr>
              <a:t>Documentos</a:t>
            </a:r>
            <a:r>
              <a:rPr lang="en-US" b="0" i="1" dirty="0">
                <a:effectLst/>
              </a:rPr>
              <a:t> Clave del Plan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4A3718F-D67C-255A-4B64-BA379609FC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9664" y="2032587"/>
            <a:ext cx="4576763" cy="23071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ea typeface="Open Sans"/>
                <a:cs typeface="Open Sans"/>
              </a:rPr>
              <a:t>ESENCIAL</a:t>
            </a:r>
            <a:endParaRPr lang="en-US" dirty="0"/>
          </a:p>
          <a:p>
            <a:pPr marL="457200" indent="-457200" algn="l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2400" dirty="0" err="1"/>
              <a:t>Certificado</a:t>
            </a:r>
            <a:r>
              <a:rPr lang="en-US" sz="2400" dirty="0"/>
              <a:t> </a:t>
            </a:r>
            <a:r>
              <a:rPr lang="en-US" sz="2400" b="0" i="0" dirty="0">
                <a:effectLst/>
              </a:rPr>
              <a:t>de Nacimiento de </a:t>
            </a:r>
            <a:r>
              <a:rPr lang="en-US" sz="2400" b="0" i="0" dirty="0" err="1">
                <a:effectLst/>
              </a:rPr>
              <a:t>cada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ninio</a:t>
            </a:r>
            <a:r>
              <a:rPr lang="en-US" sz="2400" b="0" i="0" dirty="0">
                <a:effectLst/>
              </a:rPr>
              <a:t> </a:t>
            </a:r>
            <a:r>
              <a:rPr lang="en-US" sz="2400" dirty="0"/>
              <a:t>/a</a:t>
            </a:r>
            <a:r>
              <a:rPr lang="en-US" sz="2400" b="0" i="0" dirty="0">
                <a:effectLst/>
              </a:rPr>
              <a:t> (</a:t>
            </a:r>
            <a:r>
              <a:rPr lang="en-US" sz="2400" b="0" i="0" dirty="0" err="1">
                <a:effectLst/>
              </a:rPr>
              <a:t>originales</a:t>
            </a:r>
            <a:r>
              <a:rPr lang="en-US" sz="2400" b="0" i="0" dirty="0">
                <a:effectLst/>
              </a:rPr>
              <a:t> o </a:t>
            </a:r>
            <a:r>
              <a:rPr lang="en-US" sz="2400" b="0" i="0" dirty="0" err="1">
                <a:effectLst/>
              </a:rPr>
              <a:t>certificados</a:t>
            </a:r>
            <a:r>
              <a:rPr lang="en-US" sz="2400" dirty="0"/>
              <a:t>)</a:t>
            </a:r>
            <a:endParaRPr lang="en-US" sz="2400" b="0" i="0" dirty="0">
              <a:effectLst/>
            </a:endParaRPr>
          </a:p>
          <a:p>
            <a:pPr algn="l">
              <a:lnSpc>
                <a:spcPct val="170000"/>
              </a:lnSpc>
            </a:pPr>
            <a:endParaRPr lang="en-US" dirty="0">
              <a:ea typeface="Open Sans"/>
              <a:cs typeface="Open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>
                <a:latin typeface="+mn-lt"/>
              </a:rPr>
              <a:pPr/>
              <a:t>7</a:t>
            </a:fld>
            <a:endParaRPr lang="en-US" dirty="0">
              <a:latin typeface="+mn-lt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E5A3D51B-2292-1B89-B346-AD4084B13D7E}"/>
              </a:ext>
            </a:extLst>
          </p:cNvPr>
          <p:cNvSpPr txBox="1">
            <a:spLocks/>
          </p:cNvSpPr>
          <p:nvPr/>
        </p:nvSpPr>
        <p:spPr>
          <a:xfrm>
            <a:off x="6446837" y="1136651"/>
            <a:ext cx="4576763" cy="4836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sz="2400" dirty="0">
                <a:ea typeface="Open Sans"/>
                <a:cs typeface="Open Sans"/>
              </a:rPr>
              <a:t>OTROS RECOMENDABLE</a:t>
            </a:r>
          </a:p>
          <a:p>
            <a:pPr marL="228600" indent="-2286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ES" sz="2400" b="0" i="0" dirty="0">
                <a:effectLst/>
              </a:rPr>
              <a:t>Pasaportes (de EE.UU. y/o país de origen</a:t>
            </a:r>
            <a:r>
              <a:rPr lang="es-ES" sz="2400" dirty="0"/>
              <a:t> de los padres</a:t>
            </a:r>
            <a:r>
              <a:rPr lang="es-ES" sz="2400" b="0" i="0" dirty="0">
                <a:effectLst/>
              </a:rPr>
              <a:t>)</a:t>
            </a:r>
          </a:p>
          <a:p>
            <a:pPr marL="228600" indent="-2286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2400" dirty="0" err="1"/>
              <a:t>Registros</a:t>
            </a:r>
            <a:r>
              <a:rPr lang="en-US" sz="2400" dirty="0"/>
              <a:t> </a:t>
            </a:r>
            <a:r>
              <a:rPr lang="en-US" sz="2400" dirty="0" err="1"/>
              <a:t>médicos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e </a:t>
            </a:r>
            <a:r>
              <a:rPr lang="en-US" sz="2400" dirty="0" err="1"/>
              <a:t>inmunizaciones</a:t>
            </a:r>
            <a:endParaRPr lang="en-US" sz="2400" dirty="0"/>
          </a:p>
          <a:p>
            <a:pPr marL="228600" indent="-2286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2400" dirty="0" err="1"/>
              <a:t>Tarjeta</a:t>
            </a:r>
            <a:r>
              <a:rPr lang="en-US" sz="2400" dirty="0"/>
              <a:t> de Seguro Social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si</a:t>
            </a:r>
            <a:r>
              <a:rPr lang="en-US" sz="2400" dirty="0"/>
              <a:t> es americano)</a:t>
            </a:r>
          </a:p>
          <a:p>
            <a:pPr marL="228600" indent="-228600">
              <a:lnSpc>
                <a:spcPct val="170000"/>
              </a:lnSpc>
              <a:buFont typeface="Courier New" panose="02070309020205020404" pitchFamily="49" charset="0"/>
              <a:buChar char="o"/>
            </a:pPr>
            <a:endParaRPr lang="en-US" sz="24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A49C0DA-C8AE-5ECC-149A-D60ECFF8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/>
          <a:lstStyle/>
          <a:p>
            <a:r>
              <a:rPr lang="en-US" i="1" dirty="0" err="1"/>
              <a:t>Legalidad</a:t>
            </a:r>
            <a:r>
              <a:rPr lang="en-US" i="1" dirty="0"/>
              <a:t> del Plan de Seguridad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F2BA06-39BD-0413-D150-70F75EA6CC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8" y="2039112"/>
            <a:ext cx="4423145" cy="39044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Es un Poder</a:t>
            </a:r>
            <a:r>
              <a:rPr lang="en-US" sz="2400" b="0" i="0" dirty="0">
                <a:effectLst/>
              </a:rPr>
              <a:t>:</a:t>
            </a:r>
          </a:p>
          <a:p>
            <a:pPr lvl="1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s-ES" sz="2400" b="0" i="0" dirty="0">
                <a:effectLst/>
              </a:rPr>
              <a:t>Permite al apoderado o tercero tomar decisiones médicas, educativas y </a:t>
            </a:r>
            <a:br>
              <a:rPr lang="es-ES" sz="2400" b="0" i="0" dirty="0">
                <a:effectLst/>
              </a:rPr>
            </a:br>
            <a:r>
              <a:rPr lang="es-ES" sz="2400" b="0" i="0" dirty="0">
                <a:effectLst/>
              </a:rPr>
              <a:t>de viaje</a:t>
            </a:r>
            <a:r>
              <a:rPr lang="es-ES" sz="2400" dirty="0"/>
              <a:t>, en ausencia del/los padres</a:t>
            </a:r>
            <a:endParaRPr lang="es-ES" sz="2400" b="0" i="0" dirty="0">
              <a:effectLst/>
              <a:ea typeface="Open Sans"/>
              <a:cs typeface="Open Sans"/>
            </a:endParaRPr>
          </a:p>
          <a:p>
            <a:pPr lvl="1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s-ES" sz="2400" b="0" i="0" dirty="0">
                <a:effectLst/>
              </a:rPr>
              <a:t>Válido por hasta 24 meses y revocable en </a:t>
            </a:r>
            <a:br>
              <a:rPr lang="es-ES" sz="2400" b="0" i="0" dirty="0">
                <a:effectLst/>
              </a:rPr>
            </a:br>
            <a:r>
              <a:rPr lang="es-ES" sz="2400" b="0" i="0" dirty="0">
                <a:effectLst/>
              </a:rPr>
              <a:t>cualquier momento.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798761A-B671-4825-623F-F4726F2BDF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92725" y="2039112"/>
            <a:ext cx="5688685" cy="390448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 err="1"/>
              <a:t>Validez</a:t>
            </a:r>
            <a:r>
              <a:rPr lang="en-US" sz="2400" dirty="0"/>
              <a:t>: </a:t>
            </a:r>
          </a:p>
          <a:p>
            <a:pPr marL="685800" lvl="1" indent="-457200">
              <a:lnSpc>
                <a:spcPct val="120000"/>
              </a:lnSpc>
            </a:pPr>
            <a:r>
              <a:rPr lang="en-US" sz="2400" dirty="0" err="1"/>
              <a:t>Firmado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notario</a:t>
            </a:r>
            <a:r>
              <a:rPr lang="en-US" sz="2400" dirty="0"/>
              <a:t> o </a:t>
            </a:r>
          </a:p>
          <a:p>
            <a:pPr marL="685800" lvl="1" indent="-457200">
              <a:lnSpc>
                <a:spcPct val="120000"/>
              </a:lnSpc>
            </a:pPr>
            <a:r>
              <a:rPr lang="en-US" sz="2400" dirty="0" err="1"/>
              <a:t>firmado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dos </a:t>
            </a:r>
            <a:r>
              <a:rPr lang="en-US" sz="2400" dirty="0" err="1"/>
              <a:t>testigos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a typeface="Open Sans"/>
                <a:cs typeface="Open Sans"/>
              </a:rPr>
              <a:t>Tiene que </a:t>
            </a:r>
            <a:r>
              <a:rPr lang="en-US" sz="2400" dirty="0" err="1">
                <a:ea typeface="Open Sans"/>
                <a:cs typeface="Open Sans"/>
              </a:rPr>
              <a:t>estar</a:t>
            </a:r>
            <a:r>
              <a:rPr lang="en-US" sz="2400" dirty="0">
                <a:ea typeface="Open Sans"/>
                <a:cs typeface="Open Sans"/>
              </a:rPr>
              <a:t> </a:t>
            </a:r>
            <a:r>
              <a:rPr lang="en-US" sz="2400" dirty="0" err="1">
                <a:ea typeface="Open Sans"/>
                <a:cs typeface="Open Sans"/>
              </a:rPr>
              <a:t>en</a:t>
            </a:r>
            <a:r>
              <a:rPr lang="en-US" sz="2400" dirty="0">
                <a:ea typeface="Open Sans"/>
                <a:cs typeface="Open Sans"/>
              </a:rPr>
              <a:t> ingles</a:t>
            </a:r>
            <a:endParaRPr lang="en-US" sz="2400" dirty="0"/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 err="1"/>
              <a:t>Declaración</a:t>
            </a:r>
            <a:r>
              <a:rPr lang="en-US" sz="2400" b="0" i="0" dirty="0">
                <a:effectLst/>
              </a:rPr>
              <a:t> de </a:t>
            </a:r>
            <a:r>
              <a:rPr lang="en-US" sz="2400" b="0" i="0" dirty="0" err="1">
                <a:effectLst/>
              </a:rPr>
              <a:t>Intención</a:t>
            </a:r>
            <a:r>
              <a:rPr lang="en-US" sz="2400" b="0" i="0" dirty="0">
                <a:effectLst/>
              </a:rPr>
              <a:t>:</a:t>
            </a:r>
            <a:endParaRPr lang="en-US" dirty="0"/>
          </a:p>
          <a:p>
            <a:pPr marL="685800" lvl="1" indent="-457200">
              <a:lnSpc>
                <a:spcPct val="120000"/>
              </a:lnSpc>
            </a:pPr>
            <a:r>
              <a:rPr lang="es-ES" sz="2400" b="0" i="0" dirty="0">
                <a:effectLst/>
              </a:rPr>
              <a:t>Especifica quién cuidará al niño si el padre/los padres no están disponible.</a:t>
            </a:r>
          </a:p>
          <a:p>
            <a:pPr marL="685800" lvl="1" indent="-457200">
              <a:lnSpc>
                <a:spcPct val="120000"/>
              </a:lnSpc>
            </a:pPr>
            <a:r>
              <a:rPr lang="es-ES" sz="2400" b="0" i="0" dirty="0">
                <a:effectLst/>
              </a:rPr>
              <a:t>Incluye planes alternativos y contactos en el país de origen si es necesario.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12FDC-7484-2B3B-E496-144348256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>
                <a:latin typeface="+mn-lt"/>
              </a:rPr>
              <a:pPr/>
              <a:t>8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2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5044F7-BD97-2FDE-4E33-A565BCF0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9400"/>
            <a:ext cx="7534656" cy="914400"/>
          </a:xfrm>
        </p:spPr>
        <p:txBody>
          <a:bodyPr/>
          <a:lstStyle/>
          <a:p>
            <a:r>
              <a:rPr lang="en-US" b="0" i="0" dirty="0">
                <a:effectLst/>
              </a:rPr>
              <a:t> </a:t>
            </a:r>
            <a:r>
              <a:rPr lang="en-US" i="1" dirty="0" err="1"/>
              <a:t>Apoderaado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7F60-88E2-C430-D52B-6604405AD5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599" y="1378711"/>
            <a:ext cx="5650992" cy="38644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ES" sz="2400" dirty="0"/>
              <a:t>El apoderado es una persona </a:t>
            </a:r>
            <a:r>
              <a:rPr lang="es-ES" sz="2400" b="0" i="0" dirty="0">
                <a:effectLst/>
              </a:rPr>
              <a:t>confiable, mayor de </a:t>
            </a:r>
            <a:r>
              <a:rPr lang="es-ES" sz="2400" dirty="0"/>
              <a:t>edad y local, quien se hace responsable de recoger al niño/a del colegio y/o tiene permiso de entrar a su casa.</a:t>
            </a:r>
          </a:p>
          <a:p>
            <a:pPr marL="342900" indent="-3429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ES" sz="2400" dirty="0"/>
              <a:t>Hable con el tercero sobre sus responsabilidades.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8869757-F643-C013-26AA-3DDE950800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130" r="8130"/>
          <a:stretch/>
        </p:blipFill>
        <p:spPr>
          <a:xfrm>
            <a:off x="7623125" y="-20757"/>
            <a:ext cx="4589511" cy="6555026"/>
          </a:xfrm>
        </p:spPr>
      </p:pic>
    </p:spTree>
    <p:extLst>
      <p:ext uri="{BB962C8B-B14F-4D97-AF65-F5344CB8AC3E}">
        <p14:creationId xmlns:p14="http://schemas.microsoft.com/office/powerpoint/2010/main" val="859909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ustom">
  <a:themeElements>
    <a:clrScheme name="Custom 1">
      <a:dk1>
        <a:srgbClr val="0D0D0D"/>
      </a:dk1>
      <a:lt1>
        <a:srgbClr val="FFFFFF"/>
      </a:lt1>
      <a:dk2>
        <a:srgbClr val="333333"/>
      </a:dk2>
      <a:lt2>
        <a:srgbClr val="F2F2F2"/>
      </a:lt2>
      <a:accent1>
        <a:srgbClr val="D95204"/>
      </a:accent1>
      <a:accent2>
        <a:srgbClr val="F2B705"/>
      </a:accent2>
      <a:accent3>
        <a:srgbClr val="29787C"/>
      </a:accent3>
      <a:accent4>
        <a:srgbClr val="BF3E0F"/>
      </a:accent4>
      <a:accent5>
        <a:srgbClr val="DD4F3D"/>
      </a:accent5>
      <a:accent6>
        <a:srgbClr val="C4C4C4"/>
      </a:accent6>
      <a:hlink>
        <a:srgbClr val="29787C"/>
      </a:hlink>
      <a:folHlink>
        <a:srgbClr val="BF3E0F"/>
      </a:folHlink>
    </a:clrScheme>
    <a:fontScheme name="Villa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{B5BD2DE8-DD1C-47D2-8EF0-C23B621D1D4D}tf11964407_win32</Template>
  <TotalTime>393</TotalTime>
  <Words>522</Words>
  <Application>Microsoft Office PowerPoint</Application>
  <PresentationFormat>Widescreen</PresentationFormat>
  <Paragraphs>74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Montserrat</vt:lpstr>
      <vt:lpstr>Open Sans</vt:lpstr>
      <vt:lpstr>Custom</vt:lpstr>
      <vt:lpstr>Plan de Seguridad:</vt:lpstr>
      <vt:lpstr>¿Qué es el Plan  de Seguridad?</vt:lpstr>
      <vt:lpstr>¿Por qué necesitamos un Plan de Seguridad?</vt:lpstr>
      <vt:lpstr>El Plan de Seguridad sirve para:</vt:lpstr>
      <vt:lpstr>Plan de Seguridad - Proceso:</vt:lpstr>
      <vt:lpstr>Documentos Clave del Plan</vt:lpstr>
      <vt:lpstr>Documentos Clave del Plan</vt:lpstr>
      <vt:lpstr>Legalidad del Plan de Seguridad</vt:lpstr>
      <vt:lpstr> Apoderaado </vt:lpstr>
      <vt:lpstr>Que hacemos con el plan?</vt:lpstr>
      <vt:lpstr>Recomendaciones Importantes</vt:lpstr>
      <vt:lpstr>Recursos Disponibles</vt:lpstr>
      <vt:lpstr> ¡Actúe Ahora!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Oscar Nuñez</dc:creator>
  <cp:lastModifiedBy>Oscar Nuñez</cp:lastModifiedBy>
  <cp:revision>136</cp:revision>
  <dcterms:created xsi:type="dcterms:W3CDTF">2025-02-11T21:44:46Z</dcterms:created>
  <dcterms:modified xsi:type="dcterms:W3CDTF">2025-02-24T19:53:30Z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